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94" r:id="rId3"/>
    <p:sldId id="293" r:id="rId4"/>
    <p:sldId id="307" r:id="rId5"/>
    <p:sldId id="309" r:id="rId6"/>
    <p:sldId id="310" r:id="rId7"/>
    <p:sldId id="308" r:id="rId8"/>
    <p:sldId id="361" r:id="rId9"/>
    <p:sldId id="280" r:id="rId10"/>
    <p:sldId id="281" r:id="rId11"/>
    <p:sldId id="390" r:id="rId12"/>
    <p:sldId id="286" r:id="rId13"/>
    <p:sldId id="291" r:id="rId14"/>
    <p:sldId id="292" r:id="rId15"/>
    <p:sldId id="260" r:id="rId16"/>
    <p:sldId id="398" r:id="rId1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68" autoAdjust="0"/>
    <p:restoredTop sz="67961" autoAdjust="0"/>
  </p:normalViewPr>
  <p:slideViewPr>
    <p:cSldViewPr>
      <p:cViewPr>
        <p:scale>
          <a:sx n="70" d="100"/>
          <a:sy n="70" d="100"/>
        </p:scale>
        <p:origin x="-1056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21/10/2013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 smtClean="0">
                <a:latin typeface="Times New Roman" pitchFamily="18" charset="0"/>
              </a:rPr>
              <a:t>No entanto, outras áreas utilizam um outro método de analise, permitindo saber com mais detalhes as transformações ou alterações sofridas pelas entidades envolvidas.</a:t>
            </a:r>
            <a:r>
              <a:rPr lang="pt-BR" baseline="0" noProof="0" dirty="0" smtClean="0">
                <a:latin typeface="Times New Roman" pitchFamily="18" charset="0"/>
              </a:rPr>
              <a:t> Esse método é</a:t>
            </a:r>
            <a:r>
              <a:rPr lang="pt-BR" noProof="0" dirty="0" smtClean="0">
                <a:latin typeface="Times New Roman" pitchFamily="18" charset="0"/>
              </a:rPr>
              <a:t> baseado em Proveniência.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Collapsed</a:t>
            </a:r>
            <a:r>
              <a:rPr lang="pt-BR" dirty="0" smtClean="0"/>
              <a:t> </a:t>
            </a:r>
            <a:r>
              <a:rPr lang="pt-BR" dirty="0" err="1" smtClean="0"/>
              <a:t>Vertex</a:t>
            </a:r>
            <a:r>
              <a:rPr lang="pt-BR" dirty="0" smtClean="0"/>
              <a:t>: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Credit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edges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Grafo de Causalidade: registra a trajetória de vida de um processo ou artefato</a:t>
            </a:r>
          </a:p>
          <a:p>
            <a:endParaRPr lang="pt-BR" dirty="0" smtClean="0">
              <a:latin typeface="Times New Roman" pitchFamily="18" charset="0"/>
            </a:endParaRPr>
          </a:p>
          <a:p>
            <a:r>
              <a:rPr lang="pt-BR" dirty="0" smtClean="0">
                <a:latin typeface="Times New Roman" pitchFamily="18" charset="0"/>
              </a:rPr>
              <a:t>Proveniência conta com um grafo orientado de causalidades, mantendo um registro de execuções passadas ou correntes.</a:t>
            </a:r>
          </a:p>
          <a:p>
            <a:r>
              <a:rPr lang="pt-BR" dirty="0" smtClean="0">
                <a:latin typeface="Times New Roman" pitchFamily="18" charset="0"/>
              </a:rPr>
              <a:t>Vale a pena lembrar que o grafo de proveniência não é uma descrição do que pode ter ocorrido, e sim os fatos que ocorreram.</a:t>
            </a:r>
          </a:p>
          <a:p>
            <a:r>
              <a:rPr lang="pt-BR" dirty="0" smtClean="0">
                <a:latin typeface="Times New Roman" pitchFamily="18" charset="0"/>
              </a:rPr>
              <a:t>A orientação de um grafo de proveniência é do presente para o passado.</a:t>
            </a:r>
          </a:p>
          <a:p>
            <a:endParaRPr lang="pt-BR" dirty="0" smtClean="0">
              <a:latin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latin typeface="Times New Roman" pitchFamily="18" charset="0"/>
              </a:rPr>
              <a:t>Os nós no grafo de proveniência podem ser de 3 tipos: Artefatos ou também chamados de entidades, processos ou atividades, e de agentes.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Mapeamento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Diagrama de classe do mapeamento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Apresentação do SDM simplificada</a:t>
            </a:r>
          </a:p>
          <a:p>
            <a:r>
              <a:rPr lang="pt-BR" dirty="0" smtClean="0"/>
              <a:t>Descrever o SDM nesse</a:t>
            </a:r>
            <a:r>
              <a:rPr lang="pt-BR" baseline="0" dirty="0" smtClean="0"/>
              <a:t> slide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SDM &amp;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Gathering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Falar apenas do mapeamento do SDM para o </a:t>
            </a:r>
            <a:r>
              <a:rPr lang="pt-BR" dirty="0" err="1" smtClean="0"/>
              <a:t>Provenance</a:t>
            </a:r>
            <a:r>
              <a:rPr lang="pt-BR" baseline="0" dirty="0" smtClean="0"/>
              <a:t> in Games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Falar que a coleta de </a:t>
            </a:r>
            <a:r>
              <a:rPr lang="pt-BR" dirty="0" err="1" smtClean="0"/>
              <a:t>proveniencia</a:t>
            </a:r>
            <a:r>
              <a:rPr lang="pt-BR" dirty="0" smtClean="0"/>
              <a:t> é realizada nas folhas das arvores</a:t>
            </a:r>
          </a:p>
          <a:p>
            <a:endParaRPr lang="pt-BR" dirty="0" smtClean="0"/>
          </a:p>
          <a:p>
            <a:r>
              <a:rPr lang="pt-BR" dirty="0" smtClean="0"/>
              <a:t>O jogo foi revisado, alterando os</a:t>
            </a:r>
            <a:r>
              <a:rPr lang="pt-BR" baseline="0" dirty="0" smtClean="0"/>
              <a:t> métodos de cada papel para utilizar arvores de decisões e que na folha da árvore é onde ocorre a execução da ação e a coleta de dados.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Agent</a:t>
            </a:r>
            <a:r>
              <a:rPr lang="pt-BR" dirty="0" smtClean="0"/>
              <a:t> </a:t>
            </a:r>
            <a:r>
              <a:rPr lang="pt-BR" dirty="0" err="1" smtClean="0"/>
              <a:t>Collapse</a:t>
            </a:r>
            <a:r>
              <a:rPr lang="pt-BR" dirty="0" smtClean="0"/>
              <a:t>: </a:t>
            </a:r>
            <a:r>
              <a:rPr lang="pt-BR" dirty="0" err="1" smtClean="0"/>
              <a:t>Agent’s</a:t>
            </a:r>
            <a:r>
              <a:rPr lang="pt-BR" dirty="0" smtClean="0"/>
              <a:t> </a:t>
            </a:r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Edge</a:t>
            </a:r>
            <a:r>
              <a:rPr lang="pt-BR" dirty="0" smtClean="0"/>
              <a:t> </a:t>
            </a:r>
            <a:r>
              <a:rPr lang="pt-BR" dirty="0" err="1" smtClean="0"/>
              <a:t>Filter</a:t>
            </a:r>
            <a:r>
              <a:rPr lang="pt-BR" dirty="0" smtClean="0"/>
              <a:t>: </a:t>
            </a:r>
            <a:r>
              <a:rPr lang="pt-BR" dirty="0" err="1" smtClean="0"/>
              <a:t>Edge</a:t>
            </a:r>
            <a:r>
              <a:rPr lang="pt-BR" dirty="0" smtClean="0"/>
              <a:t> </a:t>
            </a:r>
            <a:r>
              <a:rPr lang="pt-BR" dirty="0" err="1" smtClean="0"/>
              <a:t>Credits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noProof="0" smtClean="0"/>
              <a:t>Click to edit Master text styles</a:t>
            </a:r>
          </a:p>
          <a:p>
            <a:pPr lvl="1"/>
            <a:r>
              <a:rPr lang="pt-BR" noProof="0" smtClean="0"/>
              <a:t>Second level</a:t>
            </a:r>
          </a:p>
          <a:p>
            <a:pPr lvl="2"/>
            <a:r>
              <a:rPr lang="pt-BR" noProof="0" smtClean="0"/>
              <a:t>Third level</a:t>
            </a:r>
          </a:p>
          <a:p>
            <a:pPr lvl="3"/>
            <a:r>
              <a:rPr lang="pt-BR" noProof="0" smtClean="0"/>
              <a:t>Fourth level</a:t>
            </a:r>
          </a:p>
          <a:p>
            <a:pPr lvl="4"/>
            <a:r>
              <a:rPr lang="pt-BR" noProof="0" smtClean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b="1" dirty="0" smtClean="0"/>
              <a:t>Game Flux Analysis with Provenance</a:t>
            </a:r>
            <a:endParaRPr lang="pt-BR" dirty="0" smtClean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Game </a:t>
            </a:r>
            <a:r>
              <a:rPr lang="en-US" b="1" dirty="0" smtClean="0"/>
              <a:t>Flux Analysis with </a:t>
            </a:r>
            <a:r>
              <a:rPr lang="en-US" b="1" dirty="0" smtClean="0"/>
              <a:t>Provenance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err="1" smtClean="0"/>
              <a:t>Authors</a:t>
            </a:r>
            <a:r>
              <a:rPr lang="pt-BR" dirty="0" smtClean="0"/>
              <a:t>: </a:t>
            </a:r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r>
              <a:rPr lang="pt-BR" b="1" dirty="0" smtClean="0"/>
              <a:t>,</a:t>
            </a:r>
            <a:endParaRPr lang="pt-BR" dirty="0" smtClean="0"/>
          </a:p>
          <a:p>
            <a:r>
              <a:rPr lang="pt-BR" dirty="0" err="1" smtClean="0"/>
              <a:t>Esteban</a:t>
            </a:r>
            <a:r>
              <a:rPr lang="pt-BR" dirty="0" smtClean="0"/>
              <a:t> </a:t>
            </a:r>
            <a:r>
              <a:rPr lang="pt-BR" dirty="0" smtClean="0"/>
              <a:t>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Case </a:t>
            </a:r>
            <a:r>
              <a:rPr lang="pt-BR" dirty="0" err="1" smtClean="0"/>
              <a:t>Study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6476" y="1952809"/>
            <a:ext cx="7191048" cy="40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447800"/>
            <a:ext cx="2362200" cy="1854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295400"/>
            <a:ext cx="4343400" cy="507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136994"/>
            <a:ext cx="1905000" cy="327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8400" y="4191000"/>
            <a:ext cx="250791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1295400"/>
            <a:ext cx="2209800" cy="1635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29000" y="3505200"/>
            <a:ext cx="1454726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Case </a:t>
            </a:r>
            <a:r>
              <a:rPr lang="pt-BR" dirty="0" err="1" smtClean="0"/>
              <a:t>Study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Visualization</a:t>
            </a:r>
            <a:r>
              <a:rPr lang="pt-BR" dirty="0" smtClean="0"/>
              <a:t> </a:t>
            </a:r>
            <a:r>
              <a:rPr lang="pt-BR" dirty="0" err="1" smtClean="0"/>
              <a:t>Examples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773" y="2222860"/>
            <a:ext cx="8884454" cy="372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Visualization</a:t>
            </a:r>
            <a:r>
              <a:rPr lang="pt-BR" dirty="0" smtClean="0"/>
              <a:t> </a:t>
            </a:r>
            <a:r>
              <a:rPr lang="pt-BR" dirty="0" err="1" smtClean="0"/>
              <a:t>Examples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5836" y="2355374"/>
            <a:ext cx="9012328" cy="3359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5400000">
            <a:off x="-1238939" y="2839138"/>
            <a:ext cx="5104898" cy="216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Visualization</a:t>
            </a:r>
            <a:r>
              <a:rPr lang="pt-BR" dirty="0" smtClean="0"/>
              <a:t> </a:t>
            </a:r>
            <a:r>
              <a:rPr lang="pt-BR" dirty="0" err="1" smtClean="0"/>
              <a:t>Examples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Conclusion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Contribuições</a:t>
            </a:r>
            <a:endParaRPr lang="en-US" dirty="0" smtClean="0"/>
          </a:p>
          <a:p>
            <a:pPr lvl="1"/>
            <a:r>
              <a:rPr lang="en-US" dirty="0" smtClean="0"/>
              <a:t>New perspectives on </a:t>
            </a:r>
            <a:r>
              <a:rPr lang="en-US" dirty="0" err="1" smtClean="0"/>
              <a:t>gameplay</a:t>
            </a:r>
            <a:endParaRPr lang="en-US" dirty="0" smtClean="0"/>
          </a:p>
          <a:p>
            <a:pPr lvl="2"/>
            <a:r>
              <a:rPr lang="en-US" dirty="0" smtClean="0"/>
              <a:t>Modeling &amp;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Aid detect </a:t>
            </a:r>
            <a:r>
              <a:rPr lang="en-US" dirty="0" err="1" smtClean="0"/>
              <a:t>gameplay</a:t>
            </a:r>
            <a:r>
              <a:rPr lang="en-US" dirty="0" smtClean="0"/>
              <a:t> issues</a:t>
            </a:r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 smtClean="0"/>
              <a:t>Inferences</a:t>
            </a:r>
          </a:p>
          <a:p>
            <a:pPr lvl="1"/>
            <a:r>
              <a:rPr lang="en-US" dirty="0" smtClean="0"/>
              <a:t>Pattern Detection</a:t>
            </a:r>
          </a:p>
          <a:p>
            <a:pPr lvl="1"/>
            <a:r>
              <a:rPr lang="en-US" dirty="0" smtClean="0"/>
              <a:t>Graph Layouts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Game </a:t>
            </a:r>
            <a:r>
              <a:rPr lang="en-US" b="1" dirty="0" smtClean="0"/>
              <a:t>Flux Analysis with </a:t>
            </a:r>
            <a:r>
              <a:rPr lang="en-US" b="1" dirty="0" smtClean="0"/>
              <a:t>Provenance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err="1" smtClean="0"/>
              <a:t>Authors</a:t>
            </a:r>
            <a:r>
              <a:rPr lang="pt-BR" dirty="0" smtClean="0"/>
              <a:t>: </a:t>
            </a:r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r>
              <a:rPr lang="pt-BR" b="1" dirty="0" smtClean="0"/>
              <a:t>,</a:t>
            </a:r>
            <a:endParaRPr lang="pt-BR" dirty="0" smtClean="0"/>
          </a:p>
          <a:p>
            <a:r>
              <a:rPr lang="pt-BR" dirty="0" err="1" smtClean="0"/>
              <a:t>Esteban</a:t>
            </a:r>
            <a:r>
              <a:rPr lang="pt-BR" dirty="0" smtClean="0"/>
              <a:t> </a:t>
            </a:r>
            <a:r>
              <a:rPr lang="pt-BR" dirty="0" smtClean="0"/>
              <a:t>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http://www.sandrabaptist.com/wp-content/uploads/2013/04/Cause-Effec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828800"/>
            <a:ext cx="4038600" cy="30289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Detect </a:t>
            </a:r>
            <a:r>
              <a:rPr lang="en-US" dirty="0" err="1" smtClean="0"/>
              <a:t>gameplay</a:t>
            </a:r>
            <a:r>
              <a:rPr lang="en-US" dirty="0" smtClean="0"/>
              <a:t> issues</a:t>
            </a:r>
          </a:p>
          <a:p>
            <a:pPr lvl="1"/>
            <a:r>
              <a:rPr lang="en-US" dirty="0" smtClean="0"/>
              <a:t>Artisanal</a:t>
            </a:r>
          </a:p>
          <a:p>
            <a:pPr lvl="1"/>
            <a:r>
              <a:rPr lang="en-US" dirty="0" smtClean="0"/>
              <a:t>Beta Testing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Cause-and-Effect</a:t>
            </a:r>
          </a:p>
          <a:p>
            <a:pPr lvl="1"/>
            <a:r>
              <a:rPr lang="en-US" dirty="0" smtClean="0"/>
              <a:t>How to detect?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Archeology, Paleontology</a:t>
            </a:r>
          </a:p>
          <a:p>
            <a:pPr lvl="1"/>
            <a:r>
              <a:rPr lang="en-US" dirty="0" smtClean="0"/>
              <a:t>Provenance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US" sz="4100" i="1" dirty="0" smtClean="0"/>
              <a:t>“Refers to the documented history of an art object, or the documentation of processes in a digital object’s life cycle”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Models:</a:t>
            </a:r>
          </a:p>
          <a:p>
            <a:pPr lvl="1"/>
            <a:r>
              <a:rPr lang="en-US" dirty="0" smtClean="0"/>
              <a:t>OPM (2007)</a:t>
            </a:r>
          </a:p>
          <a:p>
            <a:pPr lvl="1"/>
            <a:r>
              <a:rPr lang="en-US" dirty="0" smtClean="0"/>
              <a:t>PROV (2010)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Provenance Graph</a:t>
            </a:r>
          </a:p>
          <a:p>
            <a:pPr lvl="1"/>
            <a:r>
              <a:rPr lang="en-US" dirty="0" smtClean="0"/>
              <a:t>Causality Graph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err="1" smtClean="0"/>
              <a:t>Provenance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Gathering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Entity</a:t>
            </a:r>
            <a:endParaRPr lang="pt-BR" dirty="0" smtClean="0"/>
          </a:p>
          <a:p>
            <a:pPr lvl="1"/>
            <a:r>
              <a:rPr lang="pt-BR" dirty="0" err="1" smtClean="0"/>
              <a:t>Objects</a:t>
            </a:r>
            <a:endParaRPr lang="pt-BR" dirty="0" smtClean="0"/>
          </a:p>
          <a:p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Activity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Actions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Events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Agent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Player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838200"/>
            <a:ext cx="15335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2" descr="http://www.wizards.com/dnd/images/savemygame_magi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505200"/>
            <a:ext cx="2857500" cy="2857500"/>
          </a:xfrm>
          <a:prstGeom prst="rect">
            <a:avLst/>
          </a:prstGeom>
          <a:noFill/>
        </p:spPr>
      </p:pic>
      <p:pic>
        <p:nvPicPr>
          <p:cNvPr id="43012" name="Picture 4" descr="http://sonaopodetirarum.com.br/wp-content/uploads/2012/02/103348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5029200"/>
            <a:ext cx="2584674" cy="1285876"/>
          </a:xfrm>
          <a:prstGeom prst="rect">
            <a:avLst/>
          </a:prstGeom>
          <a:noFill/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1400" y="1828800"/>
            <a:ext cx="2495550" cy="16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9" name="Picture 11" descr="https://www.wizards.com/dnd/images/mic_gallery/10315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743200"/>
            <a:ext cx="1220726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Gathering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Entity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Objects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err="1" smtClean="0"/>
              <a:t>Activity</a:t>
            </a:r>
            <a:endParaRPr lang="pt-BR" dirty="0" smtClean="0"/>
          </a:p>
          <a:p>
            <a:pPr lvl="1"/>
            <a:r>
              <a:rPr lang="pt-BR" dirty="0" err="1" smtClean="0"/>
              <a:t>Actions</a:t>
            </a:r>
            <a:endParaRPr lang="pt-BR" dirty="0" smtClean="0"/>
          </a:p>
          <a:p>
            <a:pPr lvl="1"/>
            <a:r>
              <a:rPr lang="pt-BR" dirty="0" err="1" smtClean="0"/>
              <a:t>Events</a:t>
            </a:r>
            <a:endParaRPr lang="pt-BR" dirty="0" smtClean="0"/>
          </a:p>
          <a:p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Agent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Player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938" y="1341438"/>
            <a:ext cx="2636837" cy="16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 descr="http://i.animecrazy.net/kirito_vs_ice_dragon_Wallpaper_1280x720_wallpaperhe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688" y="1628775"/>
            <a:ext cx="2438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http://bulk2.destructoid.com/ul/215950-/6306cinema_03_PS3(US)_RGB%20copy-620x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3800" y="3573463"/>
            <a:ext cx="3937000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www.wizards.com/dnd/images/ex_cadv_8637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3124200"/>
            <a:ext cx="2170775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ertilegroundpdx.files.wordpress.com/2010/01/or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2628" y="1600200"/>
            <a:ext cx="1557372" cy="21336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Gathering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Entity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Objects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Activity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Actions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Events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err="1" smtClean="0"/>
              <a:t>Agent</a:t>
            </a:r>
            <a:endParaRPr lang="pt-BR" dirty="0" smtClean="0"/>
          </a:p>
          <a:p>
            <a:pPr lvl="1"/>
            <a:r>
              <a:rPr lang="pt-BR" dirty="0" err="1" smtClean="0"/>
              <a:t>NPCs</a:t>
            </a:r>
            <a:endParaRPr lang="pt-BR" dirty="0" smtClean="0"/>
          </a:p>
          <a:p>
            <a:pPr lvl="1"/>
            <a:r>
              <a:rPr lang="pt-BR" dirty="0" smtClean="0"/>
              <a:t>Player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447800"/>
            <a:ext cx="1284497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4114800"/>
            <a:ext cx="91440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43400" y="4572000"/>
            <a:ext cx="1966913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http://images.wikia.com/forgottenrealms/images/4/44/Mind_flayer_sor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0" y="1447800"/>
            <a:ext cx="2375647" cy="3028951"/>
          </a:xfrm>
          <a:prstGeom prst="rect">
            <a:avLst/>
          </a:prstGeom>
          <a:noFill/>
        </p:spPr>
      </p:pic>
      <p:pic>
        <p:nvPicPr>
          <p:cNvPr id="1030" name="Picture 6" descr="http://www.toplessrobot.com/PHB35_PG27_WEB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89193" y="3581400"/>
            <a:ext cx="2254807" cy="2891792"/>
          </a:xfrm>
          <a:prstGeom prst="rect">
            <a:avLst/>
          </a:prstGeom>
          <a:noFill/>
        </p:spPr>
      </p:pic>
      <p:pic>
        <p:nvPicPr>
          <p:cNvPr id="1032" name="Picture 8" descr="http://images2.wikia.nocookie.net/__cb20110225233729/finalfantasy/images/1/15/ZackCGModel-CrisisCor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1752600"/>
            <a:ext cx="1710568" cy="2571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Gathering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0918" y="1909947"/>
            <a:ext cx="5802164" cy="426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Provenance</a:t>
            </a:r>
            <a:r>
              <a:rPr lang="pt-BR" dirty="0" smtClean="0"/>
              <a:t> </a:t>
            </a:r>
            <a:r>
              <a:rPr lang="pt-BR" dirty="0" err="1" smtClean="0"/>
              <a:t>Visualization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00200"/>
            <a:ext cx="2038095" cy="132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676400"/>
            <a:ext cx="34194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828800"/>
            <a:ext cx="3048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5375" y="3048000"/>
            <a:ext cx="69532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Case </a:t>
            </a:r>
            <a:r>
              <a:rPr lang="pt-BR" dirty="0" err="1" smtClean="0"/>
              <a:t>Study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Game Flux Analysis with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6000" contrast="19000"/>
          </a:blip>
          <a:stretch>
            <a:fillRect/>
          </a:stretch>
        </p:blipFill>
        <p:spPr bwMode="auto">
          <a:xfrm>
            <a:off x="1424902" y="1676400"/>
            <a:ext cx="6294196" cy="476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3454</TotalTime>
  <Words>537</Words>
  <Application>Microsoft Office PowerPoint</Application>
  <PresentationFormat>On-screen Show (4:3)</PresentationFormat>
  <Paragraphs>145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uff</vt:lpstr>
      <vt:lpstr>Game Flux Analysis with Provenance</vt:lpstr>
      <vt:lpstr>Introduction</vt:lpstr>
      <vt:lpstr>Slide 3</vt:lpstr>
      <vt:lpstr>Provenance Gathering</vt:lpstr>
      <vt:lpstr>Provenance Gathering</vt:lpstr>
      <vt:lpstr>Provenance Gathering</vt:lpstr>
      <vt:lpstr>Provenance Gathering</vt:lpstr>
      <vt:lpstr>Provenance Visualization</vt:lpstr>
      <vt:lpstr>Case Study</vt:lpstr>
      <vt:lpstr>Case Study</vt:lpstr>
      <vt:lpstr>Case Study</vt:lpstr>
      <vt:lpstr>Visualization Examples</vt:lpstr>
      <vt:lpstr>Visualization Examples</vt:lpstr>
      <vt:lpstr>Visualization Examples</vt:lpstr>
      <vt:lpstr>Conclusion</vt:lpstr>
      <vt:lpstr>Game Flux Analysis with Provenance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Kohwalter</dc:creator>
  <cp:lastModifiedBy>Kohwalter</cp:lastModifiedBy>
  <cp:revision>327</cp:revision>
  <dcterms:created xsi:type="dcterms:W3CDTF">2013-06-14T18:42:43Z</dcterms:created>
  <dcterms:modified xsi:type="dcterms:W3CDTF">2013-10-21T20:47:04Z</dcterms:modified>
</cp:coreProperties>
</file>